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9" r:id="rId18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4" Type="http://schemas.openxmlformats.org/officeDocument/2006/relationships/slide" Target="slides/slide6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1" name="Shape 9771"/>
        <p:cNvGrpSpPr/>
        <p:nvPr/>
      </p:nvGrpSpPr>
      <p:grpSpPr>
        <a:xfrm>
          <a:off x="0" y="0"/>
          <a:ext cx="0" cy="0"/>
          <a:chOff x="0" y="0"/>
          <a:chExt cx="0" cy="0"/>
        </a:xfrm>
      </p:grpSpPr>
      <p:sp>
        <p:nvSpPr>
          <p:cNvPr id="9772" name="Google Shape;977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3" name="Google Shape;9773;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notesSlide" Target="../notesSlides/notesSlide64.xml"/><Relationship Id="rId3" Type="http://schemas.openxmlformats.org/officeDocument/2006/relationships/image" Target="../media/image223.png"/></Relationships>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000080"/>
            </a:gs>
          </a:gsLst>
          <a:lin ang="5400000" scaled="0"/>
        </a:gradFill>
      </p:bgPr>
    </p:bg>
    <p:spTree>
      <p:nvGrpSpPr>
        <p:cNvPr id="9774" name="Shape 9774"/>
        <p:cNvGrpSpPr/>
        <p:nvPr/>
      </p:nvGrpSpPr>
      <p:grpSpPr>
        <a:xfrm>
          <a:off x="0" y="0"/>
          <a:ext cx="0" cy="0"/>
          <a:chOff x="0" y="0"/>
          <a:chExt cx="0" cy="0"/>
        </a:xfrm>
      </p:grpSpPr>
      <p:grpSp>
        <p:nvGrpSpPr>
          <p:cNvPr id="9775" name="Google Shape;9775;p1494"/>
          <p:cNvGrpSpPr/>
          <p:nvPr/>
        </p:nvGrpSpPr>
        <p:grpSpPr>
          <a:xfrm>
            <a:off x="609321" y="-7004"/>
            <a:ext cx="8344180" cy="7146552"/>
            <a:chOff x="339" y="-5"/>
            <a:chExt cx="5957" cy="5102"/>
          </a:xfrm>
        </p:grpSpPr>
        <p:sp>
          <p:nvSpPr>
            <p:cNvPr id="9776" name="Google Shape;9776;p1494"/>
            <p:cNvSpPr/>
            <p:nvPr/>
          </p:nvSpPr>
          <p:spPr>
            <a:xfrm flipH="1" rot="10800000">
              <a:off x="770" y="-5"/>
              <a:ext cx="5526" cy="5102"/>
            </a:xfrm>
            <a:prstGeom prst="roundRect">
              <a:avLst>
                <a:gd fmla="val 0" name="adj"/>
              </a:avLst>
            </a:prstGeom>
            <a:solidFill>
              <a:srgbClr val="000000"/>
            </a:solidFill>
            <a:ln cap="flat" cmpd="sng" w="31600">
              <a:solidFill>
                <a:srgbClr val="4040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nvGrpSpPr>
            <p:cNvPr id="9777" name="Google Shape;9777;p1494"/>
            <p:cNvGrpSpPr/>
            <p:nvPr/>
          </p:nvGrpSpPr>
          <p:grpSpPr>
            <a:xfrm>
              <a:off x="339" y="458"/>
              <a:ext cx="972" cy="1008"/>
              <a:chOff x="339" y="458"/>
              <a:chExt cx="972" cy="1008"/>
            </a:xfrm>
          </p:grpSpPr>
          <p:sp>
            <p:nvSpPr>
              <p:cNvPr id="9778" name="Google Shape;9778;p1494"/>
              <p:cNvSpPr/>
              <p:nvPr/>
            </p:nvSpPr>
            <p:spPr>
              <a:xfrm flipH="1" rot="10800000">
                <a:off x="381" y="497"/>
                <a:ext cx="930" cy="969"/>
              </a:xfrm>
              <a:prstGeom prst="roundRect">
                <a:avLst>
                  <a:gd fmla="val 0" name="adj"/>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pic>
            <p:nvPicPr>
              <p:cNvPr id="9779" name="Google Shape;9779;p1494"/>
              <p:cNvPicPr preferRelativeResize="0"/>
              <p:nvPr/>
            </p:nvPicPr>
            <p:blipFill rotWithShape="1">
              <a:blip r:embed="rId3">
                <a:alphaModFix/>
              </a:blip>
              <a:srcRect b="0" l="0" r="0" t="0"/>
              <a:stretch/>
            </p:blipFill>
            <p:spPr>
              <a:xfrm>
                <a:off x="358" y="491"/>
                <a:ext cx="901" cy="920"/>
              </a:xfrm>
              <a:prstGeom prst="rect">
                <a:avLst/>
              </a:prstGeom>
              <a:noFill/>
              <a:ln>
                <a:noFill/>
              </a:ln>
            </p:spPr>
          </p:pic>
          <p:sp>
            <p:nvSpPr>
              <p:cNvPr id="9780" name="Google Shape;9780;p1494"/>
              <p:cNvSpPr/>
              <p:nvPr/>
            </p:nvSpPr>
            <p:spPr>
              <a:xfrm>
                <a:off x="1220" y="478"/>
                <a:ext cx="49" cy="936"/>
              </a:xfrm>
              <a:custGeom>
                <a:rect b="b" l="l" r="r" t="t"/>
                <a:pathLst>
                  <a:path extrusionOk="0" h="936" w="49">
                    <a:moveTo>
                      <a:pt x="1" y="906"/>
                    </a:moveTo>
                    <a:lnTo>
                      <a:pt x="48" y="935"/>
                    </a:lnTo>
                    <a:lnTo>
                      <a:pt x="47" y="0"/>
                    </a:lnTo>
                    <a:lnTo>
                      <a:pt x="0" y="16"/>
                    </a:lnTo>
                    <a:lnTo>
                      <a:pt x="1" y="906"/>
                    </a:lnTo>
                    <a:lnTo>
                      <a:pt x="1" y="906"/>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1" name="Google Shape;9781;p1494"/>
              <p:cNvSpPr/>
              <p:nvPr/>
            </p:nvSpPr>
            <p:spPr>
              <a:xfrm flipH="1" rot="10800000">
                <a:off x="339" y="458"/>
                <a:ext cx="47" cy="948"/>
              </a:xfrm>
              <a:prstGeom prst="roundRect">
                <a:avLst>
                  <a:gd fmla="val 0" name="adj"/>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2" name="Google Shape;9782;p1494"/>
              <p:cNvSpPr/>
              <p:nvPr/>
            </p:nvSpPr>
            <p:spPr>
              <a:xfrm>
                <a:off x="344" y="1379"/>
                <a:ext cx="927" cy="35"/>
              </a:xfrm>
              <a:custGeom>
                <a:rect b="b" l="l" r="r" t="t"/>
                <a:pathLst>
                  <a:path extrusionOk="0" h="35" w="927">
                    <a:moveTo>
                      <a:pt x="42" y="0"/>
                    </a:moveTo>
                    <a:lnTo>
                      <a:pt x="0" y="32"/>
                    </a:lnTo>
                    <a:lnTo>
                      <a:pt x="926" y="34"/>
                    </a:lnTo>
                    <a:lnTo>
                      <a:pt x="889" y="1"/>
                    </a:lnTo>
                    <a:lnTo>
                      <a:pt x="42" y="0"/>
                    </a:lnTo>
                    <a:lnTo>
                      <a:pt x="42" y="0"/>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3" name="Google Shape;9783;p1494"/>
              <p:cNvSpPr/>
              <p:nvPr/>
            </p:nvSpPr>
            <p:spPr>
              <a:xfrm>
                <a:off x="347" y="470"/>
                <a:ext cx="924" cy="27"/>
              </a:xfrm>
              <a:custGeom>
                <a:rect b="b" l="l" r="r" t="t"/>
                <a:pathLst>
                  <a:path extrusionOk="0" h="27" w="924">
                    <a:moveTo>
                      <a:pt x="40" y="26"/>
                    </a:moveTo>
                    <a:lnTo>
                      <a:pt x="0" y="0"/>
                    </a:lnTo>
                    <a:lnTo>
                      <a:pt x="923" y="0"/>
                    </a:lnTo>
                    <a:lnTo>
                      <a:pt x="883" y="26"/>
                    </a:lnTo>
                    <a:lnTo>
                      <a:pt x="40" y="26"/>
                    </a:lnTo>
                    <a:lnTo>
                      <a:pt x="40" y="26"/>
                    </a:lnTo>
                  </a:path>
                </a:pathLst>
              </a:custGeom>
              <a:solidFill>
                <a:srgbClr val="00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4" name="Google Shape;9784;p1494"/>
              <p:cNvSpPr/>
              <p:nvPr/>
            </p:nvSpPr>
            <p:spPr>
              <a:xfrm>
                <a:off x="341" y="461"/>
                <a:ext cx="919" cy="942"/>
              </a:xfrm>
              <a:custGeom>
                <a:rect b="b" l="l" r="r" t="t"/>
                <a:pathLst>
                  <a:path extrusionOk="0" h="942" w="919">
                    <a:moveTo>
                      <a:pt x="0" y="941"/>
                    </a:moveTo>
                    <a:lnTo>
                      <a:pt x="2" y="0"/>
                    </a:lnTo>
                    <a:lnTo>
                      <a:pt x="918" y="0"/>
                    </a:lnTo>
                  </a:path>
                </a:pathLst>
              </a:custGeom>
              <a:noFill/>
              <a:ln cap="flat" cmpd="sng" w="31600">
                <a:solidFill>
                  <a:srgbClr val="7F60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grpSp>
      <p:sp>
        <p:nvSpPr>
          <p:cNvPr id="9785" name="Google Shape;9785;p1494"/>
          <p:cNvSpPr txBox="1"/>
          <p:nvPr>
            <p:ph idx="1" type="body"/>
          </p:nvPr>
        </p:nvSpPr>
        <p:spPr>
          <a:xfrm>
            <a:off x="2074490" y="487457"/>
            <a:ext cx="6909827" cy="1640261"/>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E118"/>
              </a:buClr>
              <a:buSzPts val="3335"/>
              <a:buFont typeface="Times New Roman"/>
              <a:buNone/>
            </a:pPr>
            <a:r>
              <a:rPr b="1" i="1" lang="en-US" sz="3706" u="none">
                <a:solidFill>
                  <a:srgbClr val="FFE118"/>
                </a:solidFill>
              </a:rPr>
              <a:t>Transmissible Spongiform Encephalopathies: Agent Theories</a:t>
            </a:r>
            <a:endParaRPr/>
          </a:p>
        </p:txBody>
      </p:sp>
      <p:sp>
        <p:nvSpPr>
          <p:cNvPr id="9786" name="Google Shape;9786;p1494"/>
          <p:cNvSpPr txBox="1"/>
          <p:nvPr/>
        </p:nvSpPr>
        <p:spPr>
          <a:xfrm>
            <a:off x="1439956" y="2208960"/>
            <a:ext cx="7720853" cy="4953000"/>
          </a:xfrm>
          <a:prstGeom prst="rect">
            <a:avLst/>
          </a:prstGeom>
          <a:noFill/>
          <a:ln>
            <a:noFill/>
          </a:ln>
        </p:spPr>
        <p:txBody>
          <a:bodyPr anchorCtr="0" anchor="t" bIns="0" lIns="0" spcFirstLastPara="1" rIns="0" wrap="square" tIns="0">
            <a:noAutofit/>
          </a:bodyPr>
          <a:lstStyle/>
          <a:p>
            <a:pPr indent="-190510" lvl="0" marL="190510" marR="0" rtl="0" algn="l">
              <a:spcBef>
                <a:spcPts val="0"/>
              </a:spcBef>
              <a:spcAft>
                <a:spcPts val="0"/>
              </a:spcAft>
              <a:buClr>
                <a:srgbClr val="100000"/>
              </a:buClr>
              <a:buSzPts val="2779"/>
              <a:buFont typeface="Arial"/>
              <a:buChar char="●"/>
            </a:pPr>
            <a:r>
              <a:rPr b="1" lang="en-US" sz="3088">
                <a:solidFill>
                  <a:srgbClr val="FF0000"/>
                </a:solidFill>
                <a:latin typeface="Times New Roman"/>
                <a:ea typeface="Times New Roman"/>
                <a:cs typeface="Times New Roman"/>
                <a:sym typeface="Times New Roman"/>
              </a:rPr>
              <a:t>VIRUS</a:t>
            </a:r>
            <a:r>
              <a:rPr lang="en-US" sz="3088">
                <a:solidFill>
                  <a:srgbClr val="FFFFFF"/>
                </a:solidFill>
                <a:latin typeface="Times New Roman"/>
                <a:ea typeface="Times New Roman"/>
                <a:cs typeface="Times New Roman"/>
                <a:sym typeface="Times New Roman"/>
              </a:rPr>
              <a:t> - unconventional, unusual biochemical and biopysical properties</a:t>
            </a:r>
            <a:endParaRPr/>
          </a:p>
          <a:p>
            <a:pPr indent="-190510" lvl="0" marL="190510" marR="0" rtl="0" algn="l">
              <a:spcBef>
                <a:spcPts val="0"/>
              </a:spcBef>
              <a:spcAft>
                <a:spcPts val="0"/>
              </a:spcAft>
              <a:buClr>
                <a:srgbClr val="100000"/>
              </a:buClr>
              <a:buSzPts val="2779"/>
              <a:buFont typeface="Arial"/>
              <a:buChar char="●"/>
            </a:pPr>
            <a:r>
              <a:rPr lang="en-US" sz="3088">
                <a:solidFill>
                  <a:srgbClr val="FF0000"/>
                </a:solidFill>
                <a:latin typeface="Times New Roman"/>
                <a:ea typeface="Times New Roman"/>
                <a:cs typeface="Times New Roman"/>
                <a:sym typeface="Times New Roman"/>
              </a:rPr>
              <a:t>VIRINO</a:t>
            </a:r>
            <a:r>
              <a:rPr lang="en-US" sz="3088">
                <a:solidFill>
                  <a:srgbClr val="FFFFFF"/>
                </a:solidFill>
                <a:latin typeface="Times New Roman"/>
                <a:ea typeface="Times New Roman"/>
                <a:cs typeface="Times New Roman"/>
                <a:sym typeface="Times New Roman"/>
              </a:rPr>
              <a:t> - host-derived protein coat coupled to a small noncoding regulatory nucleic acid</a:t>
            </a:r>
            <a:endParaRPr/>
          </a:p>
          <a:p>
            <a:pPr indent="-190510" lvl="0" marL="190510" marR="0" rtl="0" algn="l">
              <a:spcBef>
                <a:spcPts val="0"/>
              </a:spcBef>
              <a:spcAft>
                <a:spcPts val="0"/>
              </a:spcAft>
              <a:buClr>
                <a:srgbClr val="100000"/>
              </a:buClr>
              <a:buSzPts val="2779"/>
              <a:buFont typeface="Arial"/>
              <a:buChar char="●"/>
            </a:pPr>
            <a:r>
              <a:rPr lang="en-US" sz="3088">
                <a:solidFill>
                  <a:srgbClr val="FF0000"/>
                </a:solidFill>
                <a:latin typeface="Times New Roman"/>
                <a:ea typeface="Times New Roman"/>
                <a:cs typeface="Times New Roman"/>
                <a:sym typeface="Times New Roman"/>
              </a:rPr>
              <a:t>PRION</a:t>
            </a:r>
            <a:r>
              <a:rPr lang="en-US" sz="3088">
                <a:solidFill>
                  <a:srgbClr val="FFFFFF"/>
                </a:solidFill>
                <a:latin typeface="Times New Roman"/>
                <a:ea typeface="Times New Roman"/>
                <a:cs typeface="Times New Roman"/>
                <a:sym typeface="Times New Roman"/>
              </a:rPr>
              <a:t> - host-coded normal cellular protein becomes partially protease resistant through post tranlational conformation change</a:t>
            </a:r>
            <a:endParaRPr sz="2118">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